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0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F2B30F"/>
          </a:solidFill>
          <a:ln/>
        </p:spPr>
      </p:sp>
      <p:sp>
        <p:nvSpPr>
          <p:cNvPr id="3" name="Text 1"/>
          <p:cNvSpPr/>
          <p:nvPr/>
        </p:nvSpPr>
        <p:spPr>
          <a:xfrm>
            <a:off x="5637276" y="64008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2B30F"/>
                </a:solidFill>
              </a:rPr>
              <a:t>◆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914400" y="1828800"/>
            <a:ext cx="1036015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 STARTUP NAME ]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1645920" y="2926080"/>
            <a:ext cx="88971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2B3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One-line description of what you do — 12 words max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45920" y="4023360"/>
            <a:ext cx="88971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C9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Founder Name ]  ·  [ email ]  ·  [ phone ]  ·  [ city ]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645920" y="5852160"/>
            <a:ext cx="88971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Startup Pitching · KKCCI Diamond Jubilee 2026 · 28–30 Nov · Kalaburagi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710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F2B30F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82296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Ask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2194560" y="1920240"/>
            <a:ext cx="7772400" cy="1097280"/>
          </a:xfrm>
          <a:prstGeom prst="roundRect">
            <a:avLst>
              <a:gd name="adj" fmla="val 8333"/>
            </a:avLst>
          </a:prstGeom>
          <a:solidFill>
            <a:srgbClr val="F2B30F"/>
          </a:solidFill>
          <a:ln/>
        </p:spPr>
      </p:sp>
      <p:sp>
        <p:nvSpPr>
          <p:cNvPr id="5" name="Text 3"/>
          <p:cNvSpPr/>
          <p:nvPr/>
        </p:nvSpPr>
        <p:spPr>
          <a:xfrm>
            <a:off x="2377440" y="2057400"/>
            <a:ext cx="7406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1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 Raising ₹ ____ for ____ % equity  ·  or  ·  Seeking: pilot partners / mentorship / market access ]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280160" y="3566160"/>
            <a:ext cx="3154680" cy="1463040"/>
          </a:xfrm>
          <a:prstGeom prst="roundRect">
            <a:avLst>
              <a:gd name="adj" fmla="val 5000"/>
            </a:avLst>
          </a:prstGeom>
          <a:solidFill>
            <a:srgbClr val="241811"/>
          </a:solidFill>
          <a:ln w="9525">
            <a:solidFill>
              <a:srgbClr val="F2B30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463040" y="3703320"/>
            <a:ext cx="2788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Use of funds 1 — e.g. Product: 40% ]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709160" y="3566160"/>
            <a:ext cx="3154680" cy="1463040"/>
          </a:xfrm>
          <a:prstGeom prst="roundRect">
            <a:avLst>
              <a:gd name="adj" fmla="val 5000"/>
            </a:avLst>
          </a:prstGeom>
          <a:solidFill>
            <a:srgbClr val="241811"/>
          </a:solidFill>
          <a:ln w="9525">
            <a:solidFill>
              <a:srgbClr val="F2B30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92040" y="3703320"/>
            <a:ext cx="2788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Use of funds 2 — e.g. Sales &amp; marketing: 35% ]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138160" y="3566160"/>
            <a:ext cx="3154680" cy="1463040"/>
          </a:xfrm>
          <a:prstGeom prst="roundRect">
            <a:avLst>
              <a:gd name="adj" fmla="val 5000"/>
            </a:avLst>
          </a:prstGeom>
          <a:solidFill>
            <a:srgbClr val="241811"/>
          </a:solidFill>
          <a:ln w="9525">
            <a:solidFill>
              <a:srgbClr val="F2B30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21040" y="3703320"/>
            <a:ext cx="2788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Use of funds 3 — e.g. Team &amp; operations: 25% ]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828800" y="5486400"/>
            <a:ext cx="85313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2B3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Founder Name ]  ·  [ email ]  ·  [ phone ]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828800" y="5943600"/>
            <a:ext cx="85313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· KKCCI Diamond Jubilee Startup Pitching · Kalaburagi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686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Judges fund painkillers, not vitamins. Make the pain obvious and quantified.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KKCCI Diamond Jubilee 2026 · Startup Pitching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274552" y="6355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2B30F"/>
                </a:solidFill>
              </a:rPr>
              <a:t>◆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40080" y="1737360"/>
            <a:ext cx="3520440" cy="4023360"/>
          </a:xfrm>
          <a:prstGeom prst="roundRect">
            <a:avLst>
              <a:gd name="adj" fmla="val 2078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19202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hurts?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2304288"/>
            <a:ext cx="3063240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Describe your target customer and the situation where the problem hits them ]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43400" y="1737360"/>
            <a:ext cx="3520440" cy="4023360"/>
          </a:xfrm>
          <a:prstGeom prst="roundRect">
            <a:avLst>
              <a:gd name="adj" fmla="val 2078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0" y="19202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badly?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0" y="2304288"/>
            <a:ext cx="3063240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Quantify it — money lost, hours wasted, opportunities missed. Use one striking number ]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46720" y="1737360"/>
            <a:ext cx="3520440" cy="4023360"/>
          </a:xfrm>
          <a:prstGeom prst="roundRect">
            <a:avLst>
              <a:gd name="adj" fmla="val 2078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75320" y="19202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now?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275320" y="2304288"/>
            <a:ext cx="3063240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What changed — technology, policy, behaviour — that makes this solvable today? ]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686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Solution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clear sentence, then how it works in three steps. No jargon.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KKCCI Diamond Jubilee 2026 · Startup Pitching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274552" y="6355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2B30F"/>
                </a:solidFill>
              </a:rPr>
              <a:t>◆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40080" y="1737360"/>
            <a:ext cx="10927080" cy="1097280"/>
          </a:xfrm>
          <a:prstGeom prst="roundRect">
            <a:avLst>
              <a:gd name="adj" fmla="val 6667"/>
            </a:avLst>
          </a:prstGeom>
          <a:solidFill>
            <a:srgbClr val="17100A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1874520"/>
            <a:ext cx="10378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2B3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 Your solution in one sentence — what you do, for whom, and the outcome ]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40080" y="3200400"/>
            <a:ext cx="3520440" cy="2560320"/>
          </a:xfrm>
          <a:prstGeom prst="roundRect">
            <a:avLst>
              <a:gd name="adj" fmla="val 2857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38328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3767328"/>
            <a:ext cx="306324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How the customer starts using it 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3400" y="3200400"/>
            <a:ext cx="3520440" cy="2560320"/>
          </a:xfrm>
          <a:prstGeom prst="roundRect">
            <a:avLst>
              <a:gd name="adj" fmla="val 2857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0" y="338328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0" y="3767328"/>
            <a:ext cx="306324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What your product does ]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46720" y="3200400"/>
            <a:ext cx="3520440" cy="2560320"/>
          </a:xfrm>
          <a:prstGeom prst="roundRect">
            <a:avLst>
              <a:gd name="adj" fmla="val 2857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75320" y="338328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75320" y="3767328"/>
            <a:ext cx="306324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The result the customer gets ]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686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 Demo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Show, don't tell — replace the grey box with real screenshots or photos.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KKCCI Diamond Jubilee 2026 · Startup Pitching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274552" y="6355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2B30F"/>
                </a:solidFill>
              </a:rPr>
              <a:t>◆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40080" y="1737360"/>
            <a:ext cx="6766560" cy="4206240"/>
          </a:xfrm>
          <a:prstGeom prst="roundRect">
            <a:avLst>
              <a:gd name="adj" fmla="val 1739"/>
            </a:avLst>
          </a:prstGeom>
          <a:solidFill>
            <a:srgbClr val="EFE8DA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3566160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Product screenshot / photo here ]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680960" y="1737360"/>
            <a:ext cx="3886200" cy="1965960"/>
          </a:xfrm>
          <a:prstGeom prst="roundRect">
            <a:avLst>
              <a:gd name="adj" fmla="val 3721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09560" y="192024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feature 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909560" y="2304288"/>
            <a:ext cx="3429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Feature and the benefit it delivers 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680960" y="3977640"/>
            <a:ext cx="3886200" cy="1965960"/>
          </a:xfrm>
          <a:prstGeom prst="roundRect">
            <a:avLst>
              <a:gd name="adj" fmla="val 3721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09560" y="416052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feature 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909560" y="4544568"/>
            <a:ext cx="3429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Feature and the benefit it delivers ]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686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Opportunity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Bottom-up beats top-down: customers × price is more credible than 1% of a big number.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KKCCI Diamond Jubilee 2026 · Startup Pitching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274552" y="6355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2B30F"/>
                </a:solidFill>
              </a:rPr>
              <a:t>◆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194560" y="1828800"/>
            <a:ext cx="3840480" cy="3840480"/>
          </a:xfrm>
          <a:prstGeom prst="ellipse">
            <a:avLst/>
          </a:prstGeom>
          <a:solidFill>
            <a:srgbClr val="FDF8EE"/>
          </a:solidFill>
          <a:ln w="19050">
            <a:solidFill>
              <a:srgbClr val="EADFC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017520" y="2240280"/>
            <a:ext cx="3017520" cy="3017520"/>
          </a:xfrm>
          <a:prstGeom prst="ellipse">
            <a:avLst/>
          </a:prstGeom>
          <a:solidFill>
            <a:srgbClr val="F2B30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2651760"/>
            <a:ext cx="2194560" cy="2194560"/>
          </a:xfrm>
          <a:prstGeom prst="ellipse">
            <a:avLst/>
          </a:prstGeom>
          <a:solidFill>
            <a:srgbClr val="D9481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828800" y="18288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377440" y="265176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10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108960" y="347472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949440" y="1737360"/>
            <a:ext cx="4617720" cy="1371600"/>
          </a:xfrm>
          <a:prstGeom prst="roundRect">
            <a:avLst>
              <a:gd name="adj" fmla="val 5333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178040" y="192024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— Total addressable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178040" y="2304288"/>
            <a:ext cx="4160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₹ ____ · how you calculated it ]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949440" y="3246120"/>
            <a:ext cx="4617720" cy="1371600"/>
          </a:xfrm>
          <a:prstGeom prst="roundRect">
            <a:avLst>
              <a:gd name="adj" fmla="val 5333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78040" y="342900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 — Serviceable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178040" y="3813048"/>
            <a:ext cx="4160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₹ ____ · the slice you can reach ]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949440" y="4754880"/>
            <a:ext cx="4617720" cy="1371600"/>
          </a:xfrm>
          <a:prstGeom prst="roundRect">
            <a:avLst>
              <a:gd name="adj" fmla="val 5333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78040" y="493776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 — Obtainable (3 yrs)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178040" y="5321808"/>
            <a:ext cx="4160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₹ ____ · customers × price ]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686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Model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₹1 of revenue happen? Keep unit economics honest.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KKCCI Diamond Jubilee 2026 · Startup Pitching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274552" y="6355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2B30F"/>
                </a:solidFill>
              </a:rPr>
              <a:t>◆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40080" y="1737360"/>
            <a:ext cx="5394960" cy="1920240"/>
          </a:xfrm>
          <a:prstGeom prst="roundRect">
            <a:avLst>
              <a:gd name="adj" fmla="val 3810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1920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charge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2304288"/>
            <a:ext cx="49377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Pricing model — subscription / commission / one-time / licence, with actual price points ]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263640" y="1737360"/>
            <a:ext cx="5303520" cy="1920240"/>
          </a:xfrm>
          <a:prstGeom prst="roundRect">
            <a:avLst>
              <a:gd name="adj" fmla="val 3810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92024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economics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92240" y="2304288"/>
            <a:ext cx="4846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Cost to acquire a customer (CAC), lifetime value (LTV), margin per unit ]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3886200"/>
            <a:ext cx="5394960" cy="1920240"/>
          </a:xfrm>
          <a:prstGeom prst="roundRect">
            <a:avLst>
              <a:gd name="adj" fmla="val 3810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40690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channels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68680" y="4453128"/>
            <a:ext cx="49377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How you reach customers — direct, partners, online, dealer network ]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263640" y="3886200"/>
            <a:ext cx="5303520" cy="1920240"/>
          </a:xfrm>
          <a:prstGeom prst="roundRect">
            <a:avLst>
              <a:gd name="adj" fmla="val 3810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92240" y="40690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today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92240" y="4453128"/>
            <a:ext cx="4846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Current monthly revenue / pilot income, or expected first revenue date ]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686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Traction &amp; Milestones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that proves momentum: users, revenue, pilots, LOIs, awards.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KKCCI Diamond Jubilee 2026 · Startup Pitching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274552" y="6355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2B30F"/>
                </a:solidFill>
              </a:rPr>
              <a:t>◆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691640" y="2103120"/>
            <a:ext cx="502920" cy="502920"/>
          </a:xfrm>
          <a:prstGeom prst="ellipse">
            <a:avLst/>
          </a:prstGeom>
          <a:solidFill>
            <a:srgbClr val="D9481C"/>
          </a:solidFill>
          <a:ln/>
        </p:spPr>
      </p:sp>
      <p:sp>
        <p:nvSpPr>
          <p:cNvPr id="7" name="Text 5"/>
          <p:cNvSpPr/>
          <p:nvPr/>
        </p:nvSpPr>
        <p:spPr>
          <a:xfrm>
            <a:off x="169164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29260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1089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3493008"/>
            <a:ext cx="21488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Milestone 1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Idea → prototype, Mmm YYYY 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480560" y="2103120"/>
            <a:ext cx="502920" cy="502920"/>
          </a:xfrm>
          <a:prstGeom prst="ellipse">
            <a:avLst/>
          </a:prstGeom>
          <a:solidFill>
            <a:srgbClr val="D9481C"/>
          </a:solidFill>
          <a:ln/>
        </p:spPr>
      </p:sp>
      <p:sp>
        <p:nvSpPr>
          <p:cNvPr id="12" name="Text 10"/>
          <p:cNvSpPr/>
          <p:nvPr/>
        </p:nvSpPr>
        <p:spPr>
          <a:xfrm>
            <a:off x="448056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429000" y="29260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57600" y="31089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657600" y="3493008"/>
            <a:ext cx="21488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Milestone 2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First pilot customer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269480" y="2103120"/>
            <a:ext cx="502920" cy="502920"/>
          </a:xfrm>
          <a:prstGeom prst="ellipse">
            <a:avLst/>
          </a:prstGeom>
          <a:solidFill>
            <a:srgbClr val="D9481C"/>
          </a:solidFill>
          <a:ln/>
        </p:spPr>
      </p:sp>
      <p:sp>
        <p:nvSpPr>
          <p:cNvPr id="17" name="Text 15"/>
          <p:cNvSpPr/>
          <p:nvPr/>
        </p:nvSpPr>
        <p:spPr>
          <a:xfrm>
            <a:off x="726948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17920" y="29260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46520" y="31089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446520" y="3493008"/>
            <a:ext cx="21488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Milestone 3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Revenue / users today ]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10058400" y="2103120"/>
            <a:ext cx="502920" cy="502920"/>
          </a:xfrm>
          <a:prstGeom prst="ellipse">
            <a:avLst/>
          </a:prstGeom>
          <a:solidFill>
            <a:srgbClr val="F2B30F"/>
          </a:solidFill>
          <a:ln/>
        </p:spPr>
      </p:sp>
      <p:sp>
        <p:nvSpPr>
          <p:cNvPr id="22" name="Text 20"/>
          <p:cNvSpPr/>
          <p:nvPr/>
        </p:nvSpPr>
        <p:spPr>
          <a:xfrm>
            <a:off x="1005840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10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9006840" y="29260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235440" y="31089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9235440" y="3493008"/>
            <a:ext cx="21488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Next milestone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Launch in 3 districts ]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686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Competition &amp; Our Edge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say 'we have no competition' — name them and show your moat.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KKCCI Diamond Jubilee 2026 · Startup Pitching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274552" y="6355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2B30F"/>
                </a:solidFill>
              </a:rPr>
              <a:t>◆</a:t>
            </a:r>
            <a:endParaRPr lang="en-US" sz="1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920240"/>
          <a:ext cx="10927080" cy="914400"/>
        </p:xfrm>
        <a:graphic>
          <a:graphicData uri="http://schemas.openxmlformats.org/drawingml/2006/table">
            <a:tbl>
              <a:tblPr/>
              <a:tblGrid>
                <a:gridCol w="3246120"/>
                <a:gridCol w="2560320"/>
                <a:gridCol w="2560320"/>
                <a:gridCol w="2560320"/>
              </a:tblGrid>
              <a:tr h="7772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Competitor A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Competitor B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D948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Factor 1 e.g. Price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…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…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✓ your edge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Factor 2 e.g. Local reach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…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…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✓ your edge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Factor 3 e.g. Technology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…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…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D32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✓ your edge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F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640080" y="5532120"/>
            <a:ext cx="10927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moat: [ what's hard to copy — relationships, data, IP, cost structure ]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686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Team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are YOU the ones to win this market? One line of proof per person.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KKCCI Diamond Jubilee 2026 · Startup Pitching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274552" y="6355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2B30F"/>
                </a:solidFill>
              </a:rPr>
              <a:t>◆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920240" y="1828800"/>
            <a:ext cx="1005840" cy="1005840"/>
          </a:xfrm>
          <a:prstGeom prst="ellipse">
            <a:avLst/>
          </a:prstGeom>
          <a:solidFill>
            <a:srgbClr val="EFE8DA"/>
          </a:solidFill>
          <a:ln w="25400">
            <a:solidFill>
              <a:srgbClr val="F2B30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920240" y="18288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[Photo]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40080" y="3108960"/>
            <a:ext cx="3520440" cy="2651760"/>
          </a:xfrm>
          <a:prstGeom prst="roundRect">
            <a:avLst>
              <a:gd name="adj" fmla="val 2759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2918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Name · Role ]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3675888"/>
            <a:ext cx="30632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 line: relevant experience, domain knowledge, or past wins that make this person credible 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623560" y="1828800"/>
            <a:ext cx="1005840" cy="1005840"/>
          </a:xfrm>
          <a:prstGeom prst="ellipse">
            <a:avLst/>
          </a:prstGeom>
          <a:solidFill>
            <a:srgbClr val="EFE8DA"/>
          </a:solidFill>
          <a:ln w="25400">
            <a:solidFill>
              <a:srgbClr val="F2B30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23560" y="18288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[Photo]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343400" y="3108960"/>
            <a:ext cx="3520440" cy="2651760"/>
          </a:xfrm>
          <a:prstGeom prst="roundRect">
            <a:avLst>
              <a:gd name="adj" fmla="val 2759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0" y="32918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Name · Role ]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0" y="3675888"/>
            <a:ext cx="30632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 line: relevant experience, domain knowledge, or past wins that make this person credible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326880" y="1828800"/>
            <a:ext cx="1005840" cy="1005840"/>
          </a:xfrm>
          <a:prstGeom prst="ellipse">
            <a:avLst/>
          </a:prstGeom>
          <a:solidFill>
            <a:srgbClr val="EFE8DA"/>
          </a:solidFill>
          <a:ln w="25400">
            <a:solidFill>
              <a:srgbClr val="F2B30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26880" y="18288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[Photo]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046720" y="3108960"/>
            <a:ext cx="3520440" cy="2651760"/>
          </a:xfrm>
          <a:prstGeom prst="roundRect">
            <a:avLst>
              <a:gd name="adj" fmla="val 2759"/>
            </a:avLst>
          </a:prstGeom>
          <a:solidFill>
            <a:srgbClr val="FDF8EE"/>
          </a:solidFill>
          <a:ln w="12700">
            <a:solidFill>
              <a:srgbClr val="EADFC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75320" y="32918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4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Name · Role ]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275320" y="3675888"/>
            <a:ext cx="30632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3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 line: relevant experience, domain knowledge, or past wins that make this person credible ]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Startup Pitch Deck Template — KKCCI Diamond Jubilee 2026</dc:title>
  <dc:subject>PptxGenJS Presentation</dc:subject>
  <dc:creator>KKCCI Diamond Jubilee 2026</dc:creator>
  <cp:lastModifiedBy>KKCCI Diamond Jubilee 2026</cp:lastModifiedBy>
  <cp:revision>1</cp:revision>
  <dcterms:created xsi:type="dcterms:W3CDTF">2026-08-06T04:54:02Z</dcterms:created>
  <dcterms:modified xsi:type="dcterms:W3CDTF">2026-08-06T04:54:02Z</dcterms:modified>
</cp:coreProperties>
</file>